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5" r:id="rId6"/>
    <p:sldId id="263" r:id="rId7"/>
    <p:sldId id="261" r:id="rId8"/>
    <p:sldId id="262" r:id="rId9"/>
    <p:sldId id="266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5278F-5E7A-41E1-A33D-9F80FA8444B7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D22D8-C6A0-450C-810B-815B1DA2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1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D22D8-C6A0-450C-810B-815B1DA2FE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84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73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43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70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14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48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74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54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74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6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03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44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8271A-E9E1-45D1-9777-04DF4B44A38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A1D626B-FC50-4377-8779-2DEDAAA7172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20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Коммуникационный менеджмент</a:t>
            </a:r>
            <a:r>
              <a:rPr lang="en-US" dirty="0"/>
              <a:t>/</a:t>
            </a:r>
            <a:br>
              <a:rPr lang="ru-RU" dirty="0"/>
            </a:br>
            <a:r>
              <a:rPr lang="en-US" dirty="0"/>
              <a:t>Communication Management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Grading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64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68C7A-9C50-4C10-94C1-6972E800A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"/>
            <a:ext cx="9603275" cy="530577"/>
          </a:xfrm>
        </p:spPr>
        <p:txBody>
          <a:bodyPr/>
          <a:lstStyle/>
          <a:p>
            <a:r>
              <a:rPr lang="ru-RU" dirty="0"/>
              <a:t>Дополнительная литература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68EA89F-D9D9-49E1-BA60-0CF40F1B6F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488671"/>
              </p:ext>
            </p:extLst>
          </p:nvPr>
        </p:nvGraphicFramePr>
        <p:xfrm>
          <a:off x="361244" y="530578"/>
          <a:ext cx="11255023" cy="5655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281">
                  <a:extLst>
                    <a:ext uri="{9D8B030D-6E8A-4147-A177-3AD203B41FA5}">
                      <a16:colId xmlns:a16="http://schemas.microsoft.com/office/drawing/2014/main" val="2088139495"/>
                    </a:ext>
                  </a:extLst>
                </a:gridCol>
                <a:gridCol w="2491127">
                  <a:extLst>
                    <a:ext uri="{9D8B030D-6E8A-4147-A177-3AD203B41FA5}">
                      <a16:colId xmlns:a16="http://schemas.microsoft.com/office/drawing/2014/main" val="561484209"/>
                    </a:ext>
                  </a:extLst>
                </a:gridCol>
                <a:gridCol w="3547210">
                  <a:extLst>
                    <a:ext uri="{9D8B030D-6E8A-4147-A177-3AD203B41FA5}">
                      <a16:colId xmlns:a16="http://schemas.microsoft.com/office/drawing/2014/main" val="2265975979"/>
                    </a:ext>
                  </a:extLst>
                </a:gridCol>
                <a:gridCol w="3002098">
                  <a:extLst>
                    <a:ext uri="{9D8B030D-6E8A-4147-A177-3AD203B41FA5}">
                      <a16:colId xmlns:a16="http://schemas.microsoft.com/office/drawing/2014/main" val="1633557165"/>
                    </a:ext>
                  </a:extLst>
                </a:gridCol>
                <a:gridCol w="1272307">
                  <a:extLst>
                    <a:ext uri="{9D8B030D-6E8A-4147-A177-3AD203B41FA5}">
                      <a16:colId xmlns:a16="http://schemas.microsoft.com/office/drawing/2014/main" val="1482280162"/>
                    </a:ext>
                  </a:extLst>
                </a:gridCol>
              </a:tblGrid>
              <a:tr h="623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издания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000195"/>
                  </a:ext>
                </a:extLst>
              </a:tr>
              <a:tr h="942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Минаева Л.В. (ред.)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Связи с общественностью. Составление документов. Теория и практика.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М., Аспект-Пресс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6878174"/>
                  </a:ext>
                </a:extLst>
              </a:tr>
              <a:tr h="62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2б.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Минаева Л.В.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Внутрикорпоративные связи  с общественностью.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М., Аспект-Пресс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383821"/>
                  </a:ext>
                </a:extLst>
              </a:tr>
              <a:tr h="1581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Пашенцев Е.Н. (ред.)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Коммуникационный менеджмент и стратегическая коммуникация.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М.: Международный центр социально-политических исследований и консалтинга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038560"/>
                  </a:ext>
                </a:extLst>
              </a:tr>
              <a:tr h="1262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А.Н.Чумиков, М.П.Бочаров, С.А.Самойленко.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 и связи с общественностью. Профессиональные компетенции.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М.:Издательский дом «Дело» РАНХиГС.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601176"/>
                  </a:ext>
                </a:extLst>
              </a:tr>
              <a:tr h="623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Чумиков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А.:Н.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Коммуникационные кампании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М., Аспект-Пресс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3996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39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 luck!</a:t>
            </a:r>
            <a:endParaRPr lang="ru-RU" dirty="0"/>
          </a:p>
        </p:txBody>
      </p:sp>
      <p:pic>
        <p:nvPicPr>
          <p:cNvPr id="4" name="Content Placeholder 3" descr="смайлик с ромашкой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0668" y="2244284"/>
            <a:ext cx="2844094" cy="257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0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БРС</a:t>
            </a:r>
            <a:r>
              <a:rPr lang="en-US" altLang="ru-RU" dirty="0"/>
              <a:t> (100 </a:t>
            </a:r>
            <a:r>
              <a:rPr lang="ru-RU" altLang="ru-RU" dirty="0"/>
              <a:t>баллов)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ru-RU" dirty="0"/>
              <a:t> 	 </a:t>
            </a:r>
            <a:r>
              <a:rPr lang="en-US" altLang="ru-RU" sz="4000" dirty="0"/>
              <a:t>  1.</a:t>
            </a:r>
            <a:r>
              <a:rPr lang="ru-RU" altLang="ru-RU" sz="4000" dirty="0"/>
              <a:t>Проект</a:t>
            </a:r>
            <a:r>
              <a:rPr lang="en-US" altLang="ru-RU" sz="4000" dirty="0"/>
              <a:t> - 35 </a:t>
            </a:r>
            <a:r>
              <a:rPr lang="ru-RU" altLang="ru-RU" sz="4000" dirty="0"/>
              <a:t>баллов</a:t>
            </a:r>
            <a:r>
              <a:rPr lang="en-US" altLang="ru-RU" sz="4000" dirty="0"/>
              <a:t> (</a:t>
            </a:r>
            <a:r>
              <a:rPr lang="ru-RU" altLang="ru-RU" sz="4000" dirty="0"/>
              <a:t>обязательно</a:t>
            </a:r>
            <a:r>
              <a:rPr lang="en-US" altLang="ru-RU" sz="4000" dirty="0"/>
              <a:t>)</a:t>
            </a:r>
          </a:p>
          <a:p>
            <a:pPr marL="914400" lvl="2" indent="0">
              <a:buNone/>
            </a:pPr>
            <a:r>
              <a:rPr lang="en-US" altLang="ru-RU" sz="4000" dirty="0"/>
              <a:t>  2. </a:t>
            </a:r>
            <a:r>
              <a:rPr lang="ru-RU" altLang="ru-RU" sz="4000" dirty="0"/>
              <a:t>Презентация на семинаре</a:t>
            </a:r>
            <a:r>
              <a:rPr lang="en-US" altLang="ru-RU" sz="4000" dirty="0"/>
              <a:t> – 20</a:t>
            </a:r>
            <a:r>
              <a:rPr lang="ru-RU" altLang="ru-RU" sz="4000" dirty="0"/>
              <a:t> баллов</a:t>
            </a:r>
            <a:endParaRPr lang="en-US" altLang="ru-RU" sz="4000" dirty="0"/>
          </a:p>
          <a:p>
            <a:r>
              <a:rPr lang="en-US" altLang="ru-RU" sz="4000" dirty="0"/>
              <a:t>        </a:t>
            </a:r>
            <a:r>
              <a:rPr lang="ru-RU" altLang="ru-RU" sz="4000" dirty="0"/>
              <a:t>3</a:t>
            </a:r>
            <a:r>
              <a:rPr lang="en-US" altLang="ru-RU" sz="4000" dirty="0"/>
              <a:t>. </a:t>
            </a:r>
            <a:r>
              <a:rPr lang="ru-RU" altLang="ru-RU" sz="4000" dirty="0"/>
              <a:t>Работа </a:t>
            </a:r>
            <a:r>
              <a:rPr lang="ru-RU" altLang="ru-RU" sz="4000"/>
              <a:t>на семинаре</a:t>
            </a:r>
            <a:r>
              <a:rPr lang="en-US" altLang="ru-RU" sz="4000"/>
              <a:t> </a:t>
            </a:r>
            <a:r>
              <a:rPr lang="en-US" altLang="ru-RU" sz="4000" dirty="0"/>
              <a:t>- 15 </a:t>
            </a:r>
            <a:r>
              <a:rPr lang="ru-RU" altLang="ru-RU" sz="4000" dirty="0"/>
              <a:t>баллов</a:t>
            </a:r>
            <a:r>
              <a:rPr lang="en-US" altLang="ru-RU" sz="4000" dirty="0"/>
              <a:t>  </a:t>
            </a:r>
          </a:p>
          <a:p>
            <a:r>
              <a:rPr lang="en-US" altLang="ru-RU" sz="4000" dirty="0"/>
              <a:t>        </a:t>
            </a:r>
            <a:r>
              <a:rPr lang="ru-RU" altLang="ru-RU" sz="4000" dirty="0"/>
              <a:t>4</a:t>
            </a:r>
            <a:r>
              <a:rPr lang="en-US" altLang="ru-RU" sz="4000" dirty="0"/>
              <a:t>. </a:t>
            </a:r>
            <a:r>
              <a:rPr lang="ru-RU" altLang="ru-RU" sz="4000" dirty="0"/>
              <a:t>Финальный тест</a:t>
            </a:r>
            <a:r>
              <a:rPr lang="en-US" altLang="ru-RU" sz="4000" dirty="0"/>
              <a:t>    - 20 </a:t>
            </a:r>
            <a:r>
              <a:rPr lang="ru-RU" altLang="ru-RU" sz="4000" dirty="0"/>
              <a:t>баллов</a:t>
            </a:r>
            <a:r>
              <a:rPr lang="en-US" altLang="ru-RU" sz="4000" dirty="0"/>
              <a:t>      </a:t>
            </a:r>
          </a:p>
          <a:p>
            <a:pPr eaLnBrk="1" hangingPunct="1"/>
            <a:r>
              <a:rPr lang="en-US" altLang="ru-RU" sz="4000" dirty="0"/>
              <a:t>         </a:t>
            </a:r>
            <a:r>
              <a:rPr lang="ru-RU" altLang="ru-RU" sz="4000" dirty="0"/>
              <a:t>5</a:t>
            </a:r>
            <a:r>
              <a:rPr lang="en-US" altLang="ru-RU" sz="4000" dirty="0"/>
              <a:t>. </a:t>
            </a:r>
            <a:r>
              <a:rPr lang="ru-RU" altLang="ru-RU" sz="4000" dirty="0"/>
              <a:t>Посещаемость</a:t>
            </a:r>
            <a:r>
              <a:rPr lang="en-US" altLang="ru-RU" sz="4000" dirty="0"/>
              <a:t>   - 10 </a:t>
            </a:r>
            <a:endParaRPr lang="ru-RU" altLang="ru-RU" sz="4000" dirty="0"/>
          </a:p>
        </p:txBody>
      </p:sp>
    </p:spTree>
    <p:extLst>
      <p:ext uri="{BB962C8B-B14F-4D97-AF65-F5344CB8AC3E}">
        <p14:creationId xmlns:p14="http://schemas.microsoft.com/office/powerpoint/2010/main" val="192592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90-100 -  </a:t>
            </a:r>
            <a:r>
              <a:rPr lang="ru-RU" sz="4000" dirty="0"/>
              <a:t>отлично</a:t>
            </a:r>
            <a:endParaRPr lang="en-US" sz="4000" dirty="0"/>
          </a:p>
          <a:p>
            <a:r>
              <a:rPr lang="en-US" sz="4000" dirty="0"/>
              <a:t>75- 89 – </a:t>
            </a:r>
            <a:r>
              <a:rPr lang="ru-RU" sz="4000" dirty="0"/>
              <a:t> хорошо</a:t>
            </a:r>
            <a:endParaRPr lang="en-US" sz="4000" dirty="0"/>
          </a:p>
          <a:p>
            <a:r>
              <a:rPr lang="en-US" sz="4000" dirty="0"/>
              <a:t>60-74 – </a:t>
            </a:r>
            <a:r>
              <a:rPr lang="ru-RU" sz="4000" dirty="0"/>
              <a:t>удовлетворительно</a:t>
            </a:r>
            <a:endParaRPr lang="en-US" sz="4000" dirty="0"/>
          </a:p>
          <a:p>
            <a:r>
              <a:rPr lang="ru-RU" sz="4000" dirty="0"/>
              <a:t>меньше</a:t>
            </a:r>
            <a:r>
              <a:rPr lang="en-US" sz="4000" dirty="0"/>
              <a:t> 60 - </a:t>
            </a:r>
            <a:r>
              <a:rPr lang="ru-RU" sz="4000" dirty="0"/>
              <a:t>неудовлетворительно</a:t>
            </a:r>
          </a:p>
        </p:txBody>
      </p:sp>
    </p:spTree>
    <p:extLst>
      <p:ext uri="{BB962C8B-B14F-4D97-AF65-F5344CB8AC3E}">
        <p14:creationId xmlns:p14="http://schemas.microsoft.com/office/powerpoint/2010/main" val="106681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275644"/>
            <a:ext cx="9603275" cy="4190701"/>
          </a:xfrm>
        </p:spPr>
        <p:txBody>
          <a:bodyPr>
            <a:noAutofit/>
          </a:bodyPr>
          <a:lstStyle/>
          <a:p>
            <a:r>
              <a:rPr lang="ru-RU" sz="3600" dirty="0"/>
              <a:t>Команда – 3 человека</a:t>
            </a:r>
          </a:p>
          <a:p>
            <a:r>
              <a:rPr lang="ru-RU" sz="3600" dirty="0"/>
              <a:t>Тема согласовывается с преподавателем до 30 сентября</a:t>
            </a:r>
          </a:p>
          <a:p>
            <a:r>
              <a:rPr lang="ru-RU" sz="3600" dirty="0"/>
              <a:t>Работы в электронной версии пересылаются по E-</a:t>
            </a:r>
            <a:r>
              <a:rPr lang="ru-RU" sz="3600" dirty="0" err="1"/>
              <a:t>mail</a:t>
            </a:r>
            <a:r>
              <a:rPr lang="ru-RU" sz="3600" dirty="0"/>
              <a:t> на адрес</a:t>
            </a:r>
            <a:r>
              <a:rPr lang="ru-RU" sz="3600"/>
              <a:t>: ХХХХХХХХХХХХХХ </a:t>
            </a:r>
            <a:r>
              <a:rPr lang="ru-RU" sz="3600" dirty="0"/>
              <a:t>до</a:t>
            </a:r>
            <a:r>
              <a:rPr lang="ru-RU" sz="3600" b="1" dirty="0"/>
              <a:t>1 декабря.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3994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английский/русский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студентов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7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015732"/>
            <a:ext cx="12000088" cy="3450613"/>
          </a:xfrm>
        </p:spPr>
        <p:txBody>
          <a:bodyPr>
            <a:noAutofit/>
          </a:bodyPr>
          <a:lstStyle/>
          <a:p>
            <a:r>
              <a:rPr lang="ru-RU" dirty="0" err="1"/>
              <a:t>Медиапортрет</a:t>
            </a:r>
            <a:r>
              <a:rPr lang="ru-RU" dirty="0"/>
              <a:t> политического лидера в 2019г. </a:t>
            </a:r>
          </a:p>
          <a:p>
            <a:r>
              <a:rPr lang="ru-RU" dirty="0" err="1"/>
              <a:t>Медиапортрет</a:t>
            </a:r>
            <a:r>
              <a:rPr lang="ru-RU" dirty="0"/>
              <a:t> международной российской компании в период ужесточения санкций в 2019г. (по материалам зарубежной прессы).</a:t>
            </a:r>
          </a:p>
          <a:p>
            <a:r>
              <a:rPr lang="ru-RU" dirty="0" err="1"/>
              <a:t>Медиапортрет</a:t>
            </a:r>
            <a:r>
              <a:rPr lang="ru-RU" dirty="0"/>
              <a:t> торгового конфликта КНР – США (по материалам мировой прессы).</a:t>
            </a:r>
          </a:p>
          <a:p>
            <a:r>
              <a:rPr lang="ru-RU" dirty="0" err="1"/>
              <a:t>Медиапортрет</a:t>
            </a:r>
            <a:r>
              <a:rPr lang="ru-RU" dirty="0"/>
              <a:t> мирового экономического форума (по выбору студентов)</a:t>
            </a:r>
          </a:p>
          <a:p>
            <a:r>
              <a:rPr lang="ru-RU" dirty="0" err="1"/>
              <a:t>Медиапортрет</a:t>
            </a:r>
            <a:r>
              <a:rPr lang="ru-RU" dirty="0"/>
              <a:t>  </a:t>
            </a:r>
            <a:r>
              <a:rPr lang="ru-RU" dirty="0" err="1"/>
              <a:t>брекзита</a:t>
            </a:r>
            <a:r>
              <a:rPr lang="ru-RU" dirty="0"/>
              <a:t>  (по материалам британской прессы)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1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15732"/>
            <a:ext cx="12033955" cy="4023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Фокус-группа «Москва глазами иностранных студентов»</a:t>
            </a:r>
          </a:p>
          <a:p>
            <a:pPr marL="0" indent="0">
              <a:buNone/>
            </a:pPr>
            <a:r>
              <a:rPr lang="ru-RU" dirty="0"/>
              <a:t>Фокус-группа «МГУ глазами иностранных студентов»</a:t>
            </a:r>
          </a:p>
          <a:p>
            <a:pPr marL="0" indent="0">
              <a:buNone/>
            </a:pPr>
            <a:r>
              <a:rPr lang="ru-RU" dirty="0"/>
              <a:t>Фокус-группа «Московские музеи глазами иностранных студентов» </a:t>
            </a:r>
          </a:p>
          <a:p>
            <a:pPr marL="0" indent="0">
              <a:buNone/>
            </a:pPr>
            <a:r>
              <a:rPr lang="ru-RU" dirty="0"/>
              <a:t>Фокус-группа «Телевизионная передача о путешествиях по России (например, «Непутевые заметки» (1 канал), «Поедем, поедим» (НТВ), «Орел и Решка» («Пятница») как инструмент продвижения имиджа России» (по выбору студентов)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7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К проекту может быть приравнена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9021" y="2015732"/>
            <a:ext cx="12158132" cy="3450613"/>
          </a:xfrm>
        </p:spPr>
        <p:txBody>
          <a:bodyPr>
            <a:noAutofit/>
          </a:bodyPr>
          <a:lstStyle/>
          <a:p>
            <a:r>
              <a:rPr lang="ru-RU" sz="2800" dirty="0"/>
              <a:t>индивидуальная работа отдельного студента, которая представляет собой перевод предложенного преподавателем материала (статьи, главы книги) объемом 20 000 знаков по теме курса.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228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154BB-DC98-48B9-B2DF-ED408948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9023"/>
            <a:ext cx="9603275" cy="738664"/>
          </a:xfrm>
        </p:spPr>
        <p:txBody>
          <a:bodyPr/>
          <a:lstStyle/>
          <a:p>
            <a:r>
              <a:rPr lang="ru-RU" dirty="0"/>
              <a:t>Основная Литература по курсу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812E03C-0C56-4830-B38B-67D9D8524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434240"/>
              </p:ext>
            </p:extLst>
          </p:nvPr>
        </p:nvGraphicFramePr>
        <p:xfrm>
          <a:off x="812800" y="817686"/>
          <a:ext cx="11153422" cy="6040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832">
                  <a:extLst>
                    <a:ext uri="{9D8B030D-6E8A-4147-A177-3AD203B41FA5}">
                      <a16:colId xmlns:a16="http://schemas.microsoft.com/office/drawing/2014/main" val="3556561400"/>
                    </a:ext>
                  </a:extLst>
                </a:gridCol>
                <a:gridCol w="2145062">
                  <a:extLst>
                    <a:ext uri="{9D8B030D-6E8A-4147-A177-3AD203B41FA5}">
                      <a16:colId xmlns:a16="http://schemas.microsoft.com/office/drawing/2014/main" val="373892807"/>
                    </a:ext>
                  </a:extLst>
                </a:gridCol>
                <a:gridCol w="3193935">
                  <a:extLst>
                    <a:ext uri="{9D8B030D-6E8A-4147-A177-3AD203B41FA5}">
                      <a16:colId xmlns:a16="http://schemas.microsoft.com/office/drawing/2014/main" val="1977705477"/>
                    </a:ext>
                  </a:extLst>
                </a:gridCol>
                <a:gridCol w="3672743">
                  <a:extLst>
                    <a:ext uri="{9D8B030D-6E8A-4147-A177-3AD203B41FA5}">
                      <a16:colId xmlns:a16="http://schemas.microsoft.com/office/drawing/2014/main" val="4186973778"/>
                    </a:ext>
                  </a:extLst>
                </a:gridCol>
                <a:gridCol w="1208850">
                  <a:extLst>
                    <a:ext uri="{9D8B030D-6E8A-4147-A177-3AD203B41FA5}">
                      <a16:colId xmlns:a16="http://schemas.microsoft.com/office/drawing/2014/main" val="2412016465"/>
                    </a:ext>
                  </a:extLst>
                </a:gridCol>
              </a:tblGrid>
              <a:tr h="1010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Издательство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издания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907014"/>
                  </a:ext>
                </a:extLst>
              </a:tr>
              <a:tr h="148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1a.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Glen M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Broom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Cutlip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Center’s Effective Public Relations. 11</a:t>
                      </a:r>
                      <a:r>
                        <a:rPr lang="en-US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edition.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Pearson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4158425"/>
                  </a:ext>
                </a:extLst>
              </a:tr>
              <a:tr h="1002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Dennis Wilcox et al.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Relations. Strategies and Tactics. 10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edition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708361"/>
                  </a:ext>
                </a:extLst>
              </a:tr>
              <a:tr h="2046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3a.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Чумиков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А.Н. Бочаров М.П.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Связи с общественностью для государственных организаций и проектов.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М.: Аспект-Пресс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7863079"/>
                  </a:ext>
                </a:extLst>
              </a:tr>
              <a:tr h="492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Соловей В.Д. (ред.)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бизнесе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Сибур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289115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5B7937D-9E8F-4BAA-B6AE-4F66D2828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317"/>
            <a:ext cx="1212426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92738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241</TotalTime>
  <Words>491</Words>
  <Application>Microsoft Office PowerPoint</Application>
  <PresentationFormat>Широкоэкранный</PresentationFormat>
  <Paragraphs>95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Галерея</vt:lpstr>
      <vt:lpstr>Коммуникационный менеджмент/ Communication Management</vt:lpstr>
      <vt:lpstr>БРС (100 баллов)</vt:lpstr>
      <vt:lpstr>Оценка</vt:lpstr>
      <vt:lpstr>Проект</vt:lpstr>
      <vt:lpstr>Язык</vt:lpstr>
      <vt:lpstr>Темы</vt:lpstr>
      <vt:lpstr>Темы</vt:lpstr>
      <vt:lpstr>К проекту может быть приравнена</vt:lpstr>
      <vt:lpstr>Основная Литература по курсу</vt:lpstr>
      <vt:lpstr>Дополнительная литература</vt:lpstr>
      <vt:lpstr>Good luck!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Коммуникационный менеджмент/Communication Management</dc:title>
  <dc:creator>Андрей Кабанов</dc:creator>
  <cp:lastModifiedBy>Mila</cp:lastModifiedBy>
  <cp:revision>35</cp:revision>
  <dcterms:created xsi:type="dcterms:W3CDTF">2016-09-02T15:10:27Z</dcterms:created>
  <dcterms:modified xsi:type="dcterms:W3CDTF">2020-02-27T14:44:13Z</dcterms:modified>
</cp:coreProperties>
</file>